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63" r:id="rId3"/>
    <p:sldId id="260" r:id="rId4"/>
    <p:sldId id="264" r:id="rId5"/>
    <p:sldId id="259" r:id="rId6"/>
    <p:sldId id="258" r:id="rId7"/>
    <p:sldId id="262" r:id="rId8"/>
    <p:sldId id="265" r:id="rId9"/>
    <p:sldId id="266" r:id="rId10"/>
    <p:sldId id="267" r:id="rId11"/>
    <p:sldId id="268" r:id="rId12"/>
    <p:sldId id="275" r:id="rId13"/>
    <p:sldId id="269" r:id="rId14"/>
    <p:sldId id="271" r:id="rId15"/>
    <p:sldId id="272" r:id="rId16"/>
    <p:sldId id="273" r:id="rId17"/>
    <p:sldId id="261"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618"/>
    <p:restoredTop sz="92283"/>
  </p:normalViewPr>
  <p:slideViewPr>
    <p:cSldViewPr snapToGrid="0">
      <p:cViewPr varScale="1">
        <p:scale>
          <a:sx n="69" d="100"/>
          <a:sy n="69" d="100"/>
        </p:scale>
        <p:origin x="208" y="8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png>
</file>

<file path=ppt/media/image12.png>
</file>

<file path=ppt/media/image13.jpeg>
</file>

<file path=ppt/media/image14.png>
</file>

<file path=ppt/media/image15.gif>
</file>

<file path=ppt/media/image16.gif>
</file>

<file path=ppt/media/image17.gif>
</file>

<file path=ppt/media/image18.jpg>
</file>

<file path=ppt/media/image19.gif>
</file>

<file path=ppt/media/image2.jpeg>
</file>

<file path=ppt/media/image20.gif>
</file>

<file path=ppt/media/image21.jpg>
</file>

<file path=ppt/media/image22.jp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FEDEFE-43F5-114A-92E3-379BBB6203E7}" type="datetimeFigureOut">
              <a:rPr lang="en-US" smtClean="0"/>
              <a:t>4/4/23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390325-CEAB-F744-80B2-4C370F4B57AC}" type="slidenum">
              <a:rPr lang="en-US" smtClean="0"/>
              <a:t>‹#›</a:t>
            </a:fld>
            <a:endParaRPr lang="en-US"/>
          </a:p>
        </p:txBody>
      </p:sp>
    </p:spTree>
    <p:extLst>
      <p:ext uri="{BB962C8B-B14F-4D97-AF65-F5344CB8AC3E}">
        <p14:creationId xmlns:p14="http://schemas.microsoft.com/office/powerpoint/2010/main" val="1850040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and last year master’s student (5 year program)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Graduated from UT Last Spring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Dr. Plank is my advisor – don’t do research work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 software engineering for American Accessories Int’l</a:t>
            </a:r>
          </a:p>
        </p:txBody>
      </p:sp>
      <p:sp>
        <p:nvSpPr>
          <p:cNvPr id="4" name="Slide Number Placeholder 3"/>
          <p:cNvSpPr>
            <a:spLocks noGrp="1"/>
          </p:cNvSpPr>
          <p:nvPr>
            <p:ph type="sldNum" sz="quarter" idx="5"/>
          </p:nvPr>
        </p:nvSpPr>
        <p:spPr/>
        <p:txBody>
          <a:bodyPr/>
          <a:lstStyle/>
          <a:p>
            <a:fld id="{83390325-CEAB-F744-80B2-4C370F4B57AC}" type="slidenum">
              <a:rPr lang="en-US" smtClean="0"/>
              <a:t>2</a:t>
            </a:fld>
            <a:endParaRPr lang="en-US"/>
          </a:p>
        </p:txBody>
      </p:sp>
    </p:spTree>
    <p:extLst>
      <p:ext uri="{BB962C8B-B14F-4D97-AF65-F5344CB8AC3E}">
        <p14:creationId xmlns:p14="http://schemas.microsoft.com/office/powerpoint/2010/main" val="5964150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rules are:</a:t>
            </a:r>
          </a:p>
          <a:p>
            <a:pPr algn="l">
              <a:buFont typeface="+mj-lt"/>
              <a:buAutoNum type="arabicPeriod"/>
            </a:pPr>
            <a:r>
              <a:rPr lang="en-US" b="0" i="0" dirty="0">
                <a:solidFill>
                  <a:srgbClr val="202122"/>
                </a:solidFill>
                <a:effectLst/>
                <a:latin typeface="Arial" panose="020B0604020202020204" pitchFamily="34" charset="0"/>
              </a:rPr>
              <a:t>If only the entrance you just came from is marked, pick an arbitrary unmarked entrance, if any. This rule also applies if you're just starting in the middle of the maze and there are no marked entrances at all.</a:t>
            </a:r>
          </a:p>
          <a:p>
            <a:pPr algn="l">
              <a:buFont typeface="+mj-lt"/>
              <a:buAutoNum type="arabicPeriod"/>
            </a:pPr>
            <a:r>
              <a:rPr lang="en-US" b="0" i="0" dirty="0">
                <a:solidFill>
                  <a:srgbClr val="202122"/>
                </a:solidFill>
                <a:effectLst/>
                <a:latin typeface="Arial" panose="020B0604020202020204" pitchFamily="34" charset="0"/>
              </a:rPr>
              <a:t>Pick the entrance you just came from, unless it is marked twice. This rule will apply whenever you reach a dead end.</a:t>
            </a:r>
          </a:p>
          <a:p>
            <a:pPr algn="l">
              <a:buFont typeface="+mj-lt"/>
              <a:buAutoNum type="arabicPeriod"/>
            </a:pPr>
            <a:r>
              <a:rPr lang="en-US" b="0" i="0" dirty="0">
                <a:solidFill>
                  <a:srgbClr val="202122"/>
                </a:solidFill>
                <a:effectLst/>
                <a:latin typeface="Arial" panose="020B0604020202020204" pitchFamily="34" charset="0"/>
              </a:rPr>
              <a:t>Pick any entrance with the fewest marks (zero if possible, else one).</a:t>
            </a:r>
          </a:p>
          <a:p>
            <a:endParaRPr lang="en-US" dirty="0"/>
          </a:p>
        </p:txBody>
      </p:sp>
      <p:sp>
        <p:nvSpPr>
          <p:cNvPr id="4" name="Slide Number Placeholder 3"/>
          <p:cNvSpPr>
            <a:spLocks noGrp="1"/>
          </p:cNvSpPr>
          <p:nvPr>
            <p:ph type="sldNum" sz="quarter" idx="5"/>
          </p:nvPr>
        </p:nvSpPr>
        <p:spPr/>
        <p:txBody>
          <a:bodyPr/>
          <a:lstStyle/>
          <a:p>
            <a:fld id="{83390325-CEAB-F744-80B2-4C370F4B57AC}" type="slidenum">
              <a:rPr lang="en-US" smtClean="0"/>
              <a:t>12</a:t>
            </a:fld>
            <a:endParaRPr lang="en-US"/>
          </a:p>
        </p:txBody>
      </p:sp>
    </p:spTree>
    <p:extLst>
      <p:ext uri="{BB962C8B-B14F-4D97-AF65-F5344CB8AC3E}">
        <p14:creationId xmlns:p14="http://schemas.microsoft.com/office/powerpoint/2010/main" val="1659866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intel mac ever made</a:t>
            </a:r>
          </a:p>
        </p:txBody>
      </p:sp>
      <p:sp>
        <p:nvSpPr>
          <p:cNvPr id="4" name="Slide Number Placeholder 3"/>
          <p:cNvSpPr>
            <a:spLocks noGrp="1"/>
          </p:cNvSpPr>
          <p:nvPr>
            <p:ph type="sldNum" sz="quarter" idx="5"/>
          </p:nvPr>
        </p:nvSpPr>
        <p:spPr/>
        <p:txBody>
          <a:bodyPr/>
          <a:lstStyle/>
          <a:p>
            <a:fld id="{83390325-CEAB-F744-80B2-4C370F4B57AC}" type="slidenum">
              <a:rPr lang="en-US" smtClean="0"/>
              <a:t>15</a:t>
            </a:fld>
            <a:endParaRPr lang="en-US"/>
          </a:p>
        </p:txBody>
      </p:sp>
    </p:spTree>
    <p:extLst>
      <p:ext uri="{BB962C8B-B14F-4D97-AF65-F5344CB8AC3E}">
        <p14:creationId xmlns:p14="http://schemas.microsoft.com/office/powerpoint/2010/main" val="29514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"right" answer to #1</a:t>
            </a:r>
          </a:p>
        </p:txBody>
      </p:sp>
      <p:sp>
        <p:nvSpPr>
          <p:cNvPr id="4" name="Slide Number Placeholder 3"/>
          <p:cNvSpPr>
            <a:spLocks noGrp="1"/>
          </p:cNvSpPr>
          <p:nvPr>
            <p:ph type="sldNum" sz="quarter" idx="5"/>
          </p:nvPr>
        </p:nvSpPr>
        <p:spPr/>
        <p:txBody>
          <a:bodyPr/>
          <a:lstStyle/>
          <a:p>
            <a:fld id="{83390325-CEAB-F744-80B2-4C370F4B57AC}" type="slidenum">
              <a:rPr lang="en-US" smtClean="0"/>
              <a:t>18</a:t>
            </a:fld>
            <a:endParaRPr lang="en-US"/>
          </a:p>
        </p:txBody>
      </p:sp>
    </p:spTree>
    <p:extLst>
      <p:ext uri="{BB962C8B-B14F-4D97-AF65-F5344CB8AC3E}">
        <p14:creationId xmlns:p14="http://schemas.microsoft.com/office/powerpoint/2010/main" val="397269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Toasted </a:t>
            </a:r>
            <a:r>
              <a:rPr lang="en-US" dirty="0" err="1"/>
              <a:t>Ravs</a:t>
            </a:r>
            <a:r>
              <a:rPr lang="en-US" dirty="0"/>
              <a:t> - St. Louis Delicacy</a:t>
            </a:r>
          </a:p>
        </p:txBody>
      </p:sp>
      <p:sp>
        <p:nvSpPr>
          <p:cNvPr id="4" name="Slide Number Placeholder 3"/>
          <p:cNvSpPr>
            <a:spLocks noGrp="1"/>
          </p:cNvSpPr>
          <p:nvPr>
            <p:ph type="sldNum" sz="quarter" idx="5"/>
          </p:nvPr>
        </p:nvSpPr>
        <p:spPr/>
        <p:txBody>
          <a:bodyPr/>
          <a:lstStyle/>
          <a:p>
            <a:fld id="{83390325-CEAB-F744-80B2-4C370F4B57AC}" type="slidenum">
              <a:rPr lang="en-US" smtClean="0"/>
              <a:t>3</a:t>
            </a:fld>
            <a:endParaRPr lang="en-US"/>
          </a:p>
        </p:txBody>
      </p:sp>
    </p:spTree>
    <p:extLst>
      <p:ext uri="{BB962C8B-B14F-4D97-AF65-F5344CB8AC3E}">
        <p14:creationId xmlns:p14="http://schemas.microsoft.com/office/powerpoint/2010/main" val="805075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Arthur - 1.25 </a:t>
            </a:r>
            <a:r>
              <a:rPr lang="en-US" dirty="0" err="1"/>
              <a:t>Yr</a:t>
            </a:r>
            <a:r>
              <a:rPr lang="en-US" dirty="0"/>
              <a:t> old</a:t>
            </a:r>
          </a:p>
          <a:p>
            <a:r>
              <a:rPr lang="en-US" dirty="0"/>
              <a:t>Mackenzie – Played clarinet for 7 years</a:t>
            </a:r>
          </a:p>
          <a:p>
            <a:endParaRPr lang="en-US" dirty="0"/>
          </a:p>
          <a:p>
            <a:r>
              <a:rPr lang="en-US" dirty="0"/>
              <a:t>Tennessee - Bama game: greatest night of my entire life and it's not close</a:t>
            </a:r>
          </a:p>
        </p:txBody>
      </p:sp>
      <p:sp>
        <p:nvSpPr>
          <p:cNvPr id="4" name="Slide Number Placeholder 3"/>
          <p:cNvSpPr>
            <a:spLocks noGrp="1"/>
          </p:cNvSpPr>
          <p:nvPr>
            <p:ph type="sldNum" sz="quarter" idx="5"/>
          </p:nvPr>
        </p:nvSpPr>
        <p:spPr/>
        <p:txBody>
          <a:bodyPr/>
          <a:lstStyle/>
          <a:p>
            <a:fld id="{83390325-CEAB-F744-80B2-4C370F4B57AC}" type="slidenum">
              <a:rPr lang="en-US" smtClean="0"/>
              <a:t>4</a:t>
            </a:fld>
            <a:endParaRPr lang="en-US"/>
          </a:p>
        </p:txBody>
      </p:sp>
    </p:spTree>
    <p:extLst>
      <p:ext uri="{BB962C8B-B14F-4D97-AF65-F5344CB8AC3E}">
        <p14:creationId xmlns:p14="http://schemas.microsoft.com/office/powerpoint/2010/main" val="781615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"right" answer to #1</a:t>
            </a:r>
          </a:p>
        </p:txBody>
      </p:sp>
      <p:sp>
        <p:nvSpPr>
          <p:cNvPr id="4" name="Slide Number Placeholder 3"/>
          <p:cNvSpPr>
            <a:spLocks noGrp="1"/>
          </p:cNvSpPr>
          <p:nvPr>
            <p:ph type="sldNum" sz="quarter" idx="5"/>
          </p:nvPr>
        </p:nvSpPr>
        <p:spPr/>
        <p:txBody>
          <a:bodyPr/>
          <a:lstStyle/>
          <a:p>
            <a:fld id="{83390325-CEAB-F744-80B2-4C370F4B57AC}" type="slidenum">
              <a:rPr lang="en-US" smtClean="0"/>
              <a:t>5</a:t>
            </a:fld>
            <a:endParaRPr lang="en-US"/>
          </a:p>
        </p:txBody>
      </p:sp>
    </p:spTree>
    <p:extLst>
      <p:ext uri="{BB962C8B-B14F-4D97-AF65-F5344CB8AC3E}">
        <p14:creationId xmlns:p14="http://schemas.microsoft.com/office/powerpoint/2010/main" val="1448771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discuss in-depth generation algorithms</a:t>
            </a:r>
          </a:p>
          <a:p>
            <a:r>
              <a:rPr lang="en-US" dirty="0"/>
              <a:t>Solving discussion will be more philosophical</a:t>
            </a:r>
          </a:p>
        </p:txBody>
      </p:sp>
      <p:sp>
        <p:nvSpPr>
          <p:cNvPr id="4" name="Slide Number Placeholder 3"/>
          <p:cNvSpPr>
            <a:spLocks noGrp="1"/>
          </p:cNvSpPr>
          <p:nvPr>
            <p:ph type="sldNum" sz="quarter" idx="5"/>
          </p:nvPr>
        </p:nvSpPr>
        <p:spPr/>
        <p:txBody>
          <a:bodyPr/>
          <a:lstStyle/>
          <a:p>
            <a:fld id="{83390325-CEAB-F744-80B2-4C370F4B57AC}" type="slidenum">
              <a:rPr lang="en-US" smtClean="0"/>
              <a:t>6</a:t>
            </a:fld>
            <a:endParaRPr lang="en-US"/>
          </a:p>
        </p:txBody>
      </p:sp>
    </p:spTree>
    <p:extLst>
      <p:ext uri="{BB962C8B-B14F-4D97-AF65-F5344CB8AC3E}">
        <p14:creationId xmlns:p14="http://schemas.microsoft.com/office/powerpoint/2010/main" val="1125260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note on the animations: they are not meant to show speed of algorithm: 1 time step: 1 wall removed from the maze (aka an edge added to the graph)</a:t>
            </a:r>
          </a:p>
          <a:p>
            <a:endParaRPr lang="en-US" dirty="0"/>
          </a:p>
          <a:p>
            <a:r>
              <a:rPr lang="en-US" dirty="0"/>
              <a:t>My recursive python implementation maxed out python’s recursion depth, so I switched to an iterative approach</a:t>
            </a:r>
          </a:p>
          <a:p>
            <a:endParaRPr lang="en-US" dirty="0"/>
          </a:p>
          <a:p>
            <a:r>
              <a:rPr lang="en-US" dirty="0"/>
              <a:t>Let’s talk about bias: not all maze generation algorithms are created equal</a:t>
            </a:r>
          </a:p>
          <a:p>
            <a:endParaRPr lang="en-US" dirty="0"/>
          </a:p>
          <a:p>
            <a:r>
              <a:rPr lang="en-US" dirty="0"/>
              <a:t>Longer passages, like this algorithm might be preferred for a paper maze</a:t>
            </a:r>
          </a:p>
          <a:p>
            <a:endParaRPr lang="en-US" dirty="0"/>
          </a:p>
          <a:p>
            <a:r>
              <a:rPr lang="en-US" dirty="0"/>
              <a:t>We might want shorter branching paths or a mix of the two for a maze that a person would navigate</a:t>
            </a:r>
          </a:p>
        </p:txBody>
      </p:sp>
      <p:sp>
        <p:nvSpPr>
          <p:cNvPr id="4" name="Slide Number Placeholder 3"/>
          <p:cNvSpPr>
            <a:spLocks noGrp="1"/>
          </p:cNvSpPr>
          <p:nvPr>
            <p:ph type="sldNum" sz="quarter" idx="5"/>
          </p:nvPr>
        </p:nvSpPr>
        <p:spPr/>
        <p:txBody>
          <a:bodyPr/>
          <a:lstStyle/>
          <a:p>
            <a:fld id="{83390325-CEAB-F744-80B2-4C370F4B57AC}" type="slidenum">
              <a:rPr lang="en-US" smtClean="0"/>
              <a:t>8</a:t>
            </a:fld>
            <a:endParaRPr lang="en-US"/>
          </a:p>
        </p:txBody>
      </p:sp>
    </p:spTree>
    <p:extLst>
      <p:ext uri="{BB962C8B-B14F-4D97-AF65-F5344CB8AC3E}">
        <p14:creationId xmlns:p14="http://schemas.microsoft.com/office/powerpoint/2010/main" val="391516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selecting a random edge, you are essentially assigning a random weight to all edges</a:t>
            </a:r>
          </a:p>
          <a:p>
            <a:r>
              <a:rPr lang="en-US" dirty="0"/>
              <a:t>Equivalent to running normal prim’s on a random edge weighted graph</a:t>
            </a:r>
          </a:p>
          <a:p>
            <a:endParaRPr lang="en-US" dirty="0"/>
          </a:p>
          <a:p>
            <a:r>
              <a:rPr lang="en-US" dirty="0"/>
              <a:t>When you think about it like that, it makes sense to see how the minimum spanning tree maps to creating mazes</a:t>
            </a:r>
          </a:p>
        </p:txBody>
      </p:sp>
      <p:sp>
        <p:nvSpPr>
          <p:cNvPr id="4" name="Slide Number Placeholder 3"/>
          <p:cNvSpPr>
            <a:spLocks noGrp="1"/>
          </p:cNvSpPr>
          <p:nvPr>
            <p:ph type="sldNum" sz="quarter" idx="5"/>
          </p:nvPr>
        </p:nvSpPr>
        <p:spPr/>
        <p:txBody>
          <a:bodyPr/>
          <a:lstStyle/>
          <a:p>
            <a:fld id="{83390325-CEAB-F744-80B2-4C370F4B57AC}" type="slidenum">
              <a:rPr lang="en-US" smtClean="0"/>
              <a:t>9</a:t>
            </a:fld>
            <a:endParaRPr lang="en-US"/>
          </a:p>
        </p:txBody>
      </p:sp>
    </p:spTree>
    <p:extLst>
      <p:ext uri="{BB962C8B-B14F-4D97-AF65-F5344CB8AC3E}">
        <p14:creationId xmlns:p14="http://schemas.microsoft.com/office/powerpoint/2010/main" val="1522035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 Langston might know who Wilson is, but I couldn’t find anything about them online</a:t>
            </a:r>
          </a:p>
          <a:p>
            <a:endParaRPr lang="en-US" dirty="0"/>
          </a:p>
          <a:p>
            <a:r>
              <a:rPr lang="en-US" dirty="0"/>
              <a:t>Bias: remains unbiased when the starting cell isn’t random, so long as the walk remains ”random”</a:t>
            </a:r>
          </a:p>
          <a:p>
            <a:r>
              <a:rPr lang="en-US" dirty="0"/>
              <a:t>Provides a nice middle ground mix of long corridors and short dead ends</a:t>
            </a:r>
          </a:p>
        </p:txBody>
      </p:sp>
      <p:sp>
        <p:nvSpPr>
          <p:cNvPr id="4" name="Slide Number Placeholder 3"/>
          <p:cNvSpPr>
            <a:spLocks noGrp="1"/>
          </p:cNvSpPr>
          <p:nvPr>
            <p:ph type="sldNum" sz="quarter" idx="5"/>
          </p:nvPr>
        </p:nvSpPr>
        <p:spPr/>
        <p:txBody>
          <a:bodyPr/>
          <a:lstStyle/>
          <a:p>
            <a:fld id="{83390325-CEAB-F744-80B2-4C370F4B57AC}" type="slidenum">
              <a:rPr lang="en-US" smtClean="0"/>
              <a:t>10</a:t>
            </a:fld>
            <a:endParaRPr lang="en-US"/>
          </a:p>
        </p:txBody>
      </p:sp>
    </p:spTree>
    <p:extLst>
      <p:ext uri="{BB962C8B-B14F-4D97-AF65-F5344CB8AC3E}">
        <p14:creationId xmlns:p14="http://schemas.microsoft.com/office/powerpoint/2010/main" val="14891679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you to do if you get dropped at the entrance to a cornfield maze?</a:t>
            </a:r>
          </a:p>
          <a:p>
            <a:endParaRPr lang="en-US" dirty="0"/>
          </a:p>
          <a:p>
            <a:r>
              <a:rPr lang="en-US" dirty="0"/>
              <a:t>Simple answer is follow the wall to your right or left</a:t>
            </a:r>
          </a:p>
        </p:txBody>
      </p:sp>
      <p:sp>
        <p:nvSpPr>
          <p:cNvPr id="4" name="Slide Number Placeholder 3"/>
          <p:cNvSpPr>
            <a:spLocks noGrp="1"/>
          </p:cNvSpPr>
          <p:nvPr>
            <p:ph type="sldNum" sz="quarter" idx="5"/>
          </p:nvPr>
        </p:nvSpPr>
        <p:spPr/>
        <p:txBody>
          <a:bodyPr/>
          <a:lstStyle/>
          <a:p>
            <a:fld id="{83390325-CEAB-F744-80B2-4C370F4B57AC}" type="slidenum">
              <a:rPr lang="en-US" smtClean="0"/>
              <a:t>11</a:t>
            </a:fld>
            <a:endParaRPr lang="en-US"/>
          </a:p>
        </p:txBody>
      </p:sp>
    </p:spTree>
    <p:extLst>
      <p:ext uri="{BB962C8B-B14F-4D97-AF65-F5344CB8AC3E}">
        <p14:creationId xmlns:p14="http://schemas.microsoft.com/office/powerpoint/2010/main" val="3518835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4/4/23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4/4/23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4/4/23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4/4/23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4/4/23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4/4/23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4/4/23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4/4/23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4/4/23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4/4/23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4/4/23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4/4/23</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hyperlink" Target="https://www.circuit2u.co.uk/store/Magnifier-glass-60-mm-diameter-p133109545"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madeinapinch.com/22-fall-family-activities/visiting-a-corn-maze-is-just-one-of-the-many-fun-family-fall-activites-you-can-do-for-more-ideas-and-amazing-recipes-visit-made-in-a-pinch-and-follow-us-on-pinterest-min/" TargetMode="External"/><Relationship Id="rId2" Type="http://schemas.openxmlformats.org/officeDocument/2006/relationships/image" Target="../media/image21.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www.techspot.com/amp/news/89732-apple-set-announce-new-m2-macbook-pros-early.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Maze-solving_algorithm" TargetMode="External"/><Relationship Id="rId2" Type="http://schemas.openxmlformats.org/officeDocument/2006/relationships/hyperlink" Target="https://en.wikipedia.org/wiki/Maze_generation_algorithm" TargetMode="External"/><Relationship Id="rId1" Type="http://schemas.openxmlformats.org/officeDocument/2006/relationships/slideLayout" Target="../slideLayouts/slideLayout2.xml"/><Relationship Id="rId4" Type="http://schemas.openxmlformats.org/officeDocument/2006/relationships/hyperlink" Target="https://www.smithsonianmag.com/travel/winding-history-maze-180951998/"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hyperlink" Target="https://www.decorsed.com/the-shini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F5BA9-EBD0-B85F-D94D-F29757E1C334}"/>
              </a:ext>
            </a:extLst>
          </p:cNvPr>
          <p:cNvSpPr>
            <a:spLocks noGrp="1"/>
          </p:cNvSpPr>
          <p:nvPr>
            <p:ph type="ctrTitle"/>
          </p:nvPr>
        </p:nvSpPr>
        <p:spPr/>
        <p:txBody>
          <a:bodyPr/>
          <a:lstStyle/>
          <a:p>
            <a:r>
              <a:rPr lang="en-US" dirty="0"/>
              <a:t>Maze Generation and Solving</a:t>
            </a:r>
          </a:p>
        </p:txBody>
      </p:sp>
      <p:sp>
        <p:nvSpPr>
          <p:cNvPr id="3" name="Subtitle 2">
            <a:extLst>
              <a:ext uri="{FF2B5EF4-FFF2-40B4-BE49-F238E27FC236}">
                <a16:creationId xmlns:a16="http://schemas.microsoft.com/office/drawing/2014/main" id="{35B7FD3D-E9F1-597A-4230-38CF9C3627D4}"/>
              </a:ext>
            </a:extLst>
          </p:cNvPr>
          <p:cNvSpPr>
            <a:spLocks noGrp="1"/>
          </p:cNvSpPr>
          <p:nvPr>
            <p:ph type="subTitle" idx="1"/>
          </p:nvPr>
        </p:nvSpPr>
        <p:spPr/>
        <p:txBody>
          <a:bodyPr/>
          <a:lstStyle/>
          <a:p>
            <a:r>
              <a:rPr lang="en-US" dirty="0"/>
              <a:t>Sam Baumann</a:t>
            </a:r>
          </a:p>
          <a:p>
            <a:r>
              <a:rPr lang="en-US" dirty="0"/>
              <a:t>Apr 5, 2023</a:t>
            </a:r>
          </a:p>
        </p:txBody>
      </p:sp>
    </p:spTree>
    <p:extLst>
      <p:ext uri="{BB962C8B-B14F-4D97-AF65-F5344CB8AC3E}">
        <p14:creationId xmlns:p14="http://schemas.microsoft.com/office/powerpoint/2010/main" val="31395639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hape&#10;&#10;Description automatically generated">
            <a:extLst>
              <a:ext uri="{FF2B5EF4-FFF2-40B4-BE49-F238E27FC236}">
                <a16:creationId xmlns:a16="http://schemas.microsoft.com/office/drawing/2014/main" id="{EEE2C03A-16EA-5704-E157-AD842C84EC49}"/>
              </a:ext>
            </a:extLst>
          </p:cNvPr>
          <p:cNvPicPr>
            <a:picLocks noGrp="1" noChangeAspect="1"/>
          </p:cNvPicPr>
          <p:nvPr>
            <p:ph sz="half" idx="2"/>
          </p:nvPr>
        </p:nvPicPr>
        <p:blipFill>
          <a:blip r:embed="rId3"/>
          <a:stretch>
            <a:fillRect/>
          </a:stretch>
        </p:blipFill>
        <p:spPr>
          <a:xfrm>
            <a:off x="4953000" y="1527374"/>
            <a:ext cx="7429236" cy="5571926"/>
          </a:xfrm>
        </p:spPr>
      </p:pic>
      <p:sp>
        <p:nvSpPr>
          <p:cNvPr id="2" name="Title 1">
            <a:extLst>
              <a:ext uri="{FF2B5EF4-FFF2-40B4-BE49-F238E27FC236}">
                <a16:creationId xmlns:a16="http://schemas.microsoft.com/office/drawing/2014/main" id="{B8B02B17-BACD-FAC9-DDDF-6D68AF7B59B0}"/>
              </a:ext>
            </a:extLst>
          </p:cNvPr>
          <p:cNvSpPr>
            <a:spLocks noGrp="1"/>
          </p:cNvSpPr>
          <p:nvPr>
            <p:ph type="title"/>
          </p:nvPr>
        </p:nvSpPr>
        <p:spPr/>
        <p:txBody>
          <a:bodyPr/>
          <a:lstStyle/>
          <a:p>
            <a:r>
              <a:rPr lang="en-US" dirty="0"/>
              <a:t>Generation: Wilson’s Algorithm</a:t>
            </a:r>
          </a:p>
        </p:txBody>
      </p:sp>
      <p:sp>
        <p:nvSpPr>
          <p:cNvPr id="3" name="Content Placeholder 2">
            <a:extLst>
              <a:ext uri="{FF2B5EF4-FFF2-40B4-BE49-F238E27FC236}">
                <a16:creationId xmlns:a16="http://schemas.microsoft.com/office/drawing/2014/main" id="{C4CE8B60-7528-4EEC-0A57-3C2EA3E16E3A}"/>
              </a:ext>
            </a:extLst>
          </p:cNvPr>
          <p:cNvSpPr>
            <a:spLocks noGrp="1"/>
          </p:cNvSpPr>
          <p:nvPr>
            <p:ph sz="half" idx="1"/>
          </p:nvPr>
        </p:nvSpPr>
        <p:spPr/>
        <p:txBody>
          <a:bodyPr>
            <a:normAutofit fontScale="92500" lnSpcReduction="10000"/>
          </a:bodyPr>
          <a:lstStyle/>
          <a:p>
            <a:r>
              <a:rPr lang="en-US" sz="2800" dirty="0"/>
              <a:t>Uses loop-erased random walks</a:t>
            </a:r>
          </a:p>
          <a:p>
            <a:pPr lvl="1"/>
            <a:r>
              <a:rPr lang="en-US" sz="2400" dirty="0"/>
              <a:t>Pick a random cell not already in the maze</a:t>
            </a:r>
          </a:p>
          <a:p>
            <a:pPr lvl="1"/>
            <a:r>
              <a:rPr lang="en-US" sz="2400" dirty="0"/>
              <a:t>Perform a random walk until we find a cell that is in the maze</a:t>
            </a:r>
          </a:p>
          <a:p>
            <a:pPr lvl="1"/>
            <a:r>
              <a:rPr lang="en-US" sz="2400" dirty="0"/>
              <a:t>If we find a loop while walking, erase the loop and keep going</a:t>
            </a:r>
          </a:p>
          <a:p>
            <a:r>
              <a:rPr lang="en-US" sz="2800" dirty="0"/>
              <a:t>Bias</a:t>
            </a:r>
          </a:p>
          <a:p>
            <a:pPr lvl="1"/>
            <a:r>
              <a:rPr lang="en-US" sz="2400" dirty="0"/>
              <a:t>Takes an unbiased sample from the uniform distribution over all mazes</a:t>
            </a:r>
          </a:p>
          <a:p>
            <a:pPr lvl="1"/>
            <a:r>
              <a:rPr lang="en-US" sz="2400" dirty="0"/>
              <a:t>Remains unbiased even when the starting cell is not random</a:t>
            </a:r>
          </a:p>
        </p:txBody>
      </p:sp>
    </p:spTree>
    <p:extLst>
      <p:ext uri="{BB962C8B-B14F-4D97-AF65-F5344CB8AC3E}">
        <p14:creationId xmlns:p14="http://schemas.microsoft.com/office/powerpoint/2010/main" val="1216170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918C2-9D4D-FE06-F905-EF232886B198}"/>
              </a:ext>
            </a:extLst>
          </p:cNvPr>
          <p:cNvSpPr>
            <a:spLocks noGrp="1"/>
          </p:cNvSpPr>
          <p:nvPr>
            <p:ph type="title"/>
          </p:nvPr>
        </p:nvSpPr>
        <p:spPr/>
        <p:txBody>
          <a:bodyPr/>
          <a:lstStyle/>
          <a:p>
            <a:r>
              <a:rPr lang="en-US" dirty="0"/>
              <a:t>Solving: Search Algorithms</a:t>
            </a:r>
          </a:p>
        </p:txBody>
      </p:sp>
      <p:sp>
        <p:nvSpPr>
          <p:cNvPr id="3" name="Content Placeholder 2">
            <a:extLst>
              <a:ext uri="{FF2B5EF4-FFF2-40B4-BE49-F238E27FC236}">
                <a16:creationId xmlns:a16="http://schemas.microsoft.com/office/drawing/2014/main" id="{734E625F-3DFC-D49E-2901-638460C088B2}"/>
              </a:ext>
            </a:extLst>
          </p:cNvPr>
          <p:cNvSpPr>
            <a:spLocks noGrp="1"/>
          </p:cNvSpPr>
          <p:nvPr>
            <p:ph sz="half" idx="1"/>
          </p:nvPr>
        </p:nvSpPr>
        <p:spPr/>
        <p:txBody>
          <a:bodyPr>
            <a:normAutofit/>
          </a:bodyPr>
          <a:lstStyle/>
          <a:p>
            <a:r>
              <a:rPr lang="en-US" sz="2800" dirty="0"/>
              <a:t>“Classic” Graph Theory search algorithms</a:t>
            </a:r>
          </a:p>
          <a:p>
            <a:pPr lvl="1"/>
            <a:r>
              <a:rPr lang="en-US" sz="2400" dirty="0"/>
              <a:t>DFS, BFS</a:t>
            </a:r>
          </a:p>
          <a:p>
            <a:pPr lvl="1"/>
            <a:r>
              <a:rPr lang="en-US" sz="2400" dirty="0"/>
              <a:t>Dijkstra’s</a:t>
            </a:r>
          </a:p>
          <a:p>
            <a:pPr lvl="1"/>
            <a:r>
              <a:rPr lang="en-US" sz="2400" dirty="0"/>
              <a:t>A*</a:t>
            </a:r>
          </a:p>
          <a:p>
            <a:r>
              <a:rPr lang="en-US" sz="2800" dirty="0"/>
              <a:t>Drawback of each</a:t>
            </a:r>
          </a:p>
          <a:p>
            <a:pPr lvl="1"/>
            <a:r>
              <a:rPr lang="en-US" sz="2400" dirty="0"/>
              <a:t>The cornfield problem</a:t>
            </a:r>
          </a:p>
          <a:p>
            <a:pPr lvl="1"/>
            <a:r>
              <a:rPr lang="en-US" sz="2400" dirty="0"/>
              <a:t>They require a top-down, omniscient view of the maze</a:t>
            </a:r>
          </a:p>
        </p:txBody>
      </p:sp>
      <p:pic>
        <p:nvPicPr>
          <p:cNvPr id="6" name="Content Placeholder 5" descr="A black and silver magnifying glass&#10;&#10;Description automatically generated with low confidence">
            <a:extLst>
              <a:ext uri="{FF2B5EF4-FFF2-40B4-BE49-F238E27FC236}">
                <a16:creationId xmlns:a16="http://schemas.microsoft.com/office/drawing/2014/main" id="{D75A398A-047E-8631-4097-86B2CDF3F60C}"/>
              </a:ext>
            </a:extLst>
          </p:cNvPr>
          <p:cNvPicPr>
            <a:picLocks noGrp="1" noChangeAspect="1"/>
          </p:cNvPicPr>
          <p:nvPr>
            <p:ph sz="half" idx="2"/>
          </p:nvPr>
        </p:nvPicPr>
        <p:blipFill>
          <a:blip r:embed="rId3">
            <a:extLst>
              <a:ext uri="{837473B0-CC2E-450A-ABE3-18F120FF3D39}">
                <a1611:picAttrSrcUrl xmlns:a1611="http://schemas.microsoft.com/office/drawing/2016/11/main" r:id="rId4"/>
              </a:ext>
            </a:extLst>
          </a:blip>
          <a:stretch>
            <a:fillRect/>
          </a:stretch>
        </p:blipFill>
        <p:spPr>
          <a:xfrm>
            <a:off x="5989638" y="2737866"/>
            <a:ext cx="4754562" cy="3118992"/>
          </a:xfrm>
        </p:spPr>
      </p:pic>
    </p:spTree>
    <p:extLst>
      <p:ext uri="{BB962C8B-B14F-4D97-AF65-F5344CB8AC3E}">
        <p14:creationId xmlns:p14="http://schemas.microsoft.com/office/powerpoint/2010/main" val="1336341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7F87D-510F-A8BF-C7A6-A5C9C7A717EB}"/>
              </a:ext>
            </a:extLst>
          </p:cNvPr>
          <p:cNvSpPr>
            <a:spLocks noGrp="1"/>
          </p:cNvSpPr>
          <p:nvPr>
            <p:ph type="title"/>
          </p:nvPr>
        </p:nvSpPr>
        <p:spPr/>
        <p:txBody>
          <a:bodyPr>
            <a:normAutofit/>
          </a:bodyPr>
          <a:lstStyle/>
          <a:p>
            <a:r>
              <a:rPr lang="en-US" dirty="0"/>
              <a:t>Solving: </a:t>
            </a:r>
            <a:r>
              <a:rPr lang="en-US" dirty="0" err="1"/>
              <a:t>Trémaux's</a:t>
            </a:r>
            <a:r>
              <a:rPr lang="en-US" dirty="0"/>
              <a:t> algorithm</a:t>
            </a:r>
            <a:br>
              <a:rPr lang="en-US" dirty="0"/>
            </a:br>
            <a:r>
              <a:rPr lang="en-US" dirty="0"/>
              <a:t> </a:t>
            </a:r>
          </a:p>
        </p:txBody>
      </p:sp>
      <p:pic>
        <p:nvPicPr>
          <p:cNvPr id="5" name="Content Placeholder 4">
            <a:extLst>
              <a:ext uri="{FF2B5EF4-FFF2-40B4-BE49-F238E27FC236}">
                <a16:creationId xmlns:a16="http://schemas.microsoft.com/office/drawing/2014/main" id="{7190B82D-290F-B52D-CBE9-1D60E03E017D}"/>
              </a:ext>
            </a:extLst>
          </p:cNvPr>
          <p:cNvPicPr>
            <a:picLocks noGrp="1" noChangeAspect="1"/>
          </p:cNvPicPr>
          <p:nvPr>
            <p:ph sz="half" idx="1"/>
          </p:nvPr>
        </p:nvPicPr>
        <p:blipFill>
          <a:blip r:embed="rId3"/>
          <a:stretch>
            <a:fillRect/>
          </a:stretch>
        </p:blipFill>
        <p:spPr>
          <a:xfrm>
            <a:off x="6725590" y="1781106"/>
            <a:ext cx="4442282" cy="5076894"/>
          </a:xfrm>
        </p:spPr>
      </p:pic>
      <p:sp>
        <p:nvSpPr>
          <p:cNvPr id="4" name="Content Placeholder 3">
            <a:extLst>
              <a:ext uri="{FF2B5EF4-FFF2-40B4-BE49-F238E27FC236}">
                <a16:creationId xmlns:a16="http://schemas.microsoft.com/office/drawing/2014/main" id="{30BE06AA-BFD7-3C86-48B6-0DDB6DFF1460}"/>
              </a:ext>
            </a:extLst>
          </p:cNvPr>
          <p:cNvSpPr>
            <a:spLocks noGrp="1"/>
          </p:cNvSpPr>
          <p:nvPr>
            <p:ph sz="half" idx="2"/>
          </p:nvPr>
        </p:nvSpPr>
        <p:spPr>
          <a:xfrm>
            <a:off x="1024128" y="2249424"/>
            <a:ext cx="4754880" cy="4023360"/>
          </a:xfrm>
        </p:spPr>
        <p:txBody>
          <a:bodyPr>
            <a:normAutofit/>
          </a:bodyPr>
          <a:lstStyle/>
          <a:p>
            <a:r>
              <a:rPr lang="en-US" sz="2800" dirty="0"/>
              <a:t>Works by drawing lines on the floor</a:t>
            </a:r>
          </a:p>
          <a:p>
            <a:pPr lvl="1"/>
            <a:r>
              <a:rPr lang="en-US" sz="2400" dirty="0"/>
              <a:t>At the entrance to each passage, mark unvisited, visited once, or visited twice</a:t>
            </a:r>
          </a:p>
          <a:p>
            <a:pPr lvl="1"/>
            <a:r>
              <a:rPr lang="en-US" sz="2400" dirty="0"/>
              <a:t>Leave mark at each entrance</a:t>
            </a:r>
          </a:p>
          <a:p>
            <a:pPr lvl="1"/>
            <a:r>
              <a:rPr lang="en-US" sz="2400" dirty="0"/>
              <a:t>Choose which passage to go thru at junction based on the markings</a:t>
            </a:r>
          </a:p>
        </p:txBody>
      </p:sp>
    </p:spTree>
    <p:extLst>
      <p:ext uri="{BB962C8B-B14F-4D97-AF65-F5344CB8AC3E}">
        <p14:creationId xmlns:p14="http://schemas.microsoft.com/office/powerpoint/2010/main" val="3868986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Background pattern&#10;&#10;Description automatically generated with low confidence">
            <a:extLst>
              <a:ext uri="{FF2B5EF4-FFF2-40B4-BE49-F238E27FC236}">
                <a16:creationId xmlns:a16="http://schemas.microsoft.com/office/drawing/2014/main" id="{D049DF0B-F440-28E8-B0AE-B7C7C70FEFC9}"/>
              </a:ext>
            </a:extLst>
          </p:cNvPr>
          <p:cNvPicPr>
            <a:picLocks noGrp="1" noChangeAspect="1"/>
          </p:cNvPicPr>
          <p:nvPr>
            <p:ph sz="half" idx="2"/>
          </p:nvPr>
        </p:nvPicPr>
        <p:blipFill>
          <a:blip r:embed="rId2"/>
          <a:stretch>
            <a:fillRect/>
          </a:stretch>
        </p:blipFill>
        <p:spPr>
          <a:xfrm>
            <a:off x="4902200" y="1568252"/>
            <a:ext cx="7289800" cy="5467349"/>
          </a:xfrm>
        </p:spPr>
      </p:pic>
      <p:sp>
        <p:nvSpPr>
          <p:cNvPr id="2" name="Title 1">
            <a:extLst>
              <a:ext uri="{FF2B5EF4-FFF2-40B4-BE49-F238E27FC236}">
                <a16:creationId xmlns:a16="http://schemas.microsoft.com/office/drawing/2014/main" id="{28C76162-15FC-1785-24AC-D5DC82E42BC3}"/>
              </a:ext>
            </a:extLst>
          </p:cNvPr>
          <p:cNvSpPr>
            <a:spLocks noGrp="1"/>
          </p:cNvSpPr>
          <p:nvPr>
            <p:ph type="title"/>
          </p:nvPr>
        </p:nvSpPr>
        <p:spPr/>
        <p:txBody>
          <a:bodyPr/>
          <a:lstStyle/>
          <a:p>
            <a:r>
              <a:rPr lang="en-US" dirty="0"/>
              <a:t>SOLVING: Cellular Automata</a:t>
            </a:r>
          </a:p>
        </p:txBody>
      </p:sp>
      <p:sp>
        <p:nvSpPr>
          <p:cNvPr id="3" name="Content Placeholder 2">
            <a:extLst>
              <a:ext uri="{FF2B5EF4-FFF2-40B4-BE49-F238E27FC236}">
                <a16:creationId xmlns:a16="http://schemas.microsoft.com/office/drawing/2014/main" id="{29994C96-2B65-241E-B61B-BC2B79A4CA0F}"/>
              </a:ext>
            </a:extLst>
          </p:cNvPr>
          <p:cNvSpPr>
            <a:spLocks noGrp="1"/>
          </p:cNvSpPr>
          <p:nvPr>
            <p:ph sz="half" idx="1"/>
          </p:nvPr>
        </p:nvSpPr>
        <p:spPr/>
        <p:txBody>
          <a:bodyPr>
            <a:normAutofit fontScale="92500" lnSpcReduction="10000"/>
          </a:bodyPr>
          <a:lstStyle/>
          <a:p>
            <a:r>
              <a:rPr lang="en-US" sz="2800" dirty="0"/>
              <a:t>Treat each square in the grid as a “cell” in a CA system</a:t>
            </a:r>
          </a:p>
          <a:p>
            <a:pPr lvl="1"/>
            <a:r>
              <a:rPr lang="en-US" sz="2400" dirty="0"/>
              <a:t>One simple rule for each cell</a:t>
            </a:r>
          </a:p>
          <a:p>
            <a:pPr lvl="1"/>
            <a:r>
              <a:rPr lang="en-US" sz="2400" dirty="0"/>
              <a:t>If a cell is closed in on 3 sides, add the fourth wall on the next iteration</a:t>
            </a:r>
          </a:p>
          <a:p>
            <a:pPr lvl="1"/>
            <a:r>
              <a:rPr lang="en-US" sz="2400" dirty="0"/>
              <a:t>Blocks off all dead ends</a:t>
            </a:r>
          </a:p>
          <a:p>
            <a:r>
              <a:rPr lang="en-US" sz="2800" dirty="0"/>
              <a:t>Benefits</a:t>
            </a:r>
          </a:p>
          <a:p>
            <a:pPr lvl="1"/>
            <a:r>
              <a:rPr lang="en-US" sz="2400" dirty="0"/>
              <a:t>Massively parallelizable</a:t>
            </a:r>
          </a:p>
          <a:p>
            <a:r>
              <a:rPr lang="en-US" sz="2800" dirty="0"/>
              <a:t>Drawbacks</a:t>
            </a:r>
          </a:p>
          <a:p>
            <a:pPr lvl="1"/>
            <a:r>
              <a:rPr lang="en-US" sz="2400" dirty="0"/>
              <a:t>Must traverse all cells not part of the solution</a:t>
            </a:r>
          </a:p>
        </p:txBody>
      </p:sp>
    </p:spTree>
    <p:extLst>
      <p:ext uri="{BB962C8B-B14F-4D97-AF65-F5344CB8AC3E}">
        <p14:creationId xmlns:p14="http://schemas.microsoft.com/office/powerpoint/2010/main" val="3489415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F0340-C48C-BDA8-652E-B9D9325C3ABA}"/>
              </a:ext>
            </a:extLst>
          </p:cNvPr>
          <p:cNvSpPr>
            <a:spLocks noGrp="1"/>
          </p:cNvSpPr>
          <p:nvPr>
            <p:ph type="title"/>
          </p:nvPr>
        </p:nvSpPr>
        <p:spPr/>
        <p:txBody>
          <a:bodyPr/>
          <a:lstStyle/>
          <a:p>
            <a:r>
              <a:rPr lang="en-US" dirty="0"/>
              <a:t>Applications</a:t>
            </a:r>
          </a:p>
        </p:txBody>
      </p:sp>
      <p:pic>
        <p:nvPicPr>
          <p:cNvPr id="6" name="Picture Placeholder 5" descr="A picture containing grass, outdoor, tree, colorful&#10;&#10;Description automatically generated">
            <a:extLst>
              <a:ext uri="{FF2B5EF4-FFF2-40B4-BE49-F238E27FC236}">
                <a16:creationId xmlns:a16="http://schemas.microsoft.com/office/drawing/2014/main" id="{8DD9172E-51E2-F4EF-032C-94B91E67DA2A}"/>
              </a:ext>
            </a:extLst>
          </p:cNvPr>
          <p:cNvPicPr>
            <a:picLocks noGrp="1" noChangeAspect="1"/>
          </p:cNvPicPr>
          <p:nvPr>
            <p:ph type="pic" idx="1"/>
          </p:nvPr>
        </p:nvPicPr>
        <p:blipFill>
          <a:blip r:embed="rId2">
            <a:extLst>
              <a:ext uri="{837473B0-CC2E-450A-ABE3-18F120FF3D39}">
                <a1611:picAttrSrcUrl xmlns:a1611="http://schemas.microsoft.com/office/drawing/2016/11/main" r:id="rId3"/>
              </a:ext>
            </a:extLst>
          </a:blip>
          <a:srcRect t="21861" b="21861"/>
          <a:stretch>
            <a:fillRect/>
          </a:stretch>
        </p:blipFill>
        <p:spPr/>
      </p:pic>
      <p:sp>
        <p:nvSpPr>
          <p:cNvPr id="4" name="Text Placeholder 3">
            <a:extLst>
              <a:ext uri="{FF2B5EF4-FFF2-40B4-BE49-F238E27FC236}">
                <a16:creationId xmlns:a16="http://schemas.microsoft.com/office/drawing/2014/main" id="{F367EC94-A1B6-9059-1F7B-525CF1FFF1A2}"/>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Dropped in a corn maze</a:t>
            </a:r>
          </a:p>
        </p:txBody>
      </p:sp>
    </p:spTree>
    <p:extLst>
      <p:ext uri="{BB962C8B-B14F-4D97-AF65-F5344CB8AC3E}">
        <p14:creationId xmlns:p14="http://schemas.microsoft.com/office/powerpoint/2010/main" val="4241448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139E-B40A-1490-D1F3-250FEA3343E8}"/>
              </a:ext>
            </a:extLst>
          </p:cNvPr>
          <p:cNvSpPr>
            <a:spLocks noGrp="1"/>
          </p:cNvSpPr>
          <p:nvPr>
            <p:ph type="title"/>
          </p:nvPr>
        </p:nvSpPr>
        <p:spPr/>
        <p:txBody>
          <a:bodyPr/>
          <a:lstStyle/>
          <a:p>
            <a:r>
              <a:rPr lang="en-US" dirty="0"/>
              <a:t>Implementation details</a:t>
            </a:r>
          </a:p>
        </p:txBody>
      </p:sp>
      <p:sp>
        <p:nvSpPr>
          <p:cNvPr id="3" name="Content Placeholder 2">
            <a:extLst>
              <a:ext uri="{FF2B5EF4-FFF2-40B4-BE49-F238E27FC236}">
                <a16:creationId xmlns:a16="http://schemas.microsoft.com/office/drawing/2014/main" id="{263AB695-BC88-AABF-B752-BC6D575B9039}"/>
              </a:ext>
            </a:extLst>
          </p:cNvPr>
          <p:cNvSpPr>
            <a:spLocks noGrp="1"/>
          </p:cNvSpPr>
          <p:nvPr>
            <p:ph sz="half" idx="1"/>
          </p:nvPr>
        </p:nvSpPr>
        <p:spPr/>
        <p:txBody>
          <a:bodyPr>
            <a:normAutofit/>
          </a:bodyPr>
          <a:lstStyle/>
          <a:p>
            <a:r>
              <a:rPr lang="en-US" sz="2800" dirty="0"/>
              <a:t>Language: python</a:t>
            </a:r>
          </a:p>
          <a:p>
            <a:r>
              <a:rPr lang="en-US" sz="2800" dirty="0"/>
              <a:t>Testing machine:</a:t>
            </a:r>
          </a:p>
          <a:p>
            <a:r>
              <a:rPr lang="en-US" sz="2800" dirty="0"/>
              <a:t>2020 </a:t>
            </a:r>
            <a:r>
              <a:rPr lang="en-US" sz="2800" dirty="0" err="1"/>
              <a:t>Macbook</a:t>
            </a:r>
            <a:r>
              <a:rPr lang="en-US" sz="2800" dirty="0"/>
              <a:t> Pro</a:t>
            </a:r>
          </a:p>
          <a:p>
            <a:r>
              <a:rPr lang="en-US" sz="2800" dirty="0"/>
              <a:t>1.4 GHz Intel i5</a:t>
            </a:r>
          </a:p>
          <a:p>
            <a:r>
              <a:rPr lang="en-US" sz="2800" dirty="0"/>
              <a:t>8GB Memory</a:t>
            </a:r>
          </a:p>
        </p:txBody>
      </p:sp>
      <p:pic>
        <p:nvPicPr>
          <p:cNvPr id="6" name="Content Placeholder 5" descr="A picture containing computer, computer, indoor, keyboard&#10;&#10;Description automatically generated">
            <a:extLst>
              <a:ext uri="{FF2B5EF4-FFF2-40B4-BE49-F238E27FC236}">
                <a16:creationId xmlns:a16="http://schemas.microsoft.com/office/drawing/2014/main" id="{E13EB251-E294-FBA3-27B0-B3230F344BB7}"/>
              </a:ext>
            </a:extLst>
          </p:cNvPr>
          <p:cNvPicPr>
            <a:picLocks noGrp="1" noChangeAspect="1"/>
          </p:cNvPicPr>
          <p:nvPr>
            <p:ph sz="half" idx="2"/>
          </p:nvPr>
        </p:nvPicPr>
        <p:blipFill>
          <a:blip r:embed="rId3">
            <a:extLst>
              <a:ext uri="{837473B0-CC2E-450A-ABE3-18F120FF3D39}">
                <a1611:picAttrSrcUrl xmlns:a1611="http://schemas.microsoft.com/office/drawing/2016/11/main" r:id="rId4"/>
              </a:ext>
            </a:extLst>
          </a:blip>
          <a:stretch>
            <a:fillRect/>
          </a:stretch>
        </p:blipFill>
        <p:spPr>
          <a:xfrm>
            <a:off x="6096000" y="2084832"/>
            <a:ext cx="4754562" cy="380364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15563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C3E2D-D095-5310-19C2-C4AC761BEF2F}"/>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53CFA89D-D399-C766-6225-A77969D85A3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49152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61C8E-B4E9-4854-1697-DE205898E2CA}"/>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C054AF30-0D3D-058C-783E-3FEDB65A5E65}"/>
              </a:ext>
            </a:extLst>
          </p:cNvPr>
          <p:cNvSpPr>
            <a:spLocks noGrp="1"/>
          </p:cNvSpPr>
          <p:nvPr>
            <p:ph idx="1"/>
          </p:nvPr>
        </p:nvSpPr>
        <p:spPr/>
        <p:txBody>
          <a:bodyPr/>
          <a:lstStyle/>
          <a:p>
            <a:r>
              <a:rPr lang="en-US" dirty="0">
                <a:hlinkClick r:id="rId2"/>
              </a:rPr>
              <a:t>https://en.wikipedia.org/wiki/Maze_generation_algorithm</a:t>
            </a:r>
            <a:endParaRPr lang="en-US" dirty="0"/>
          </a:p>
          <a:p>
            <a:r>
              <a:rPr lang="en-US" b="1" dirty="0">
                <a:hlinkClick r:id="rId3"/>
              </a:rPr>
              <a:t>https://en.wikipedia.org/wiki/Maze-solving_algorithm</a:t>
            </a:r>
            <a:endParaRPr lang="en-US" b="1" dirty="0"/>
          </a:p>
          <a:p>
            <a:r>
              <a:rPr lang="en-US" dirty="0">
                <a:hlinkClick r:id="rId4"/>
              </a:rPr>
              <a:t>https://www.smithsonianmag.com/travel/winding-history-maze-180951998/</a:t>
            </a:r>
            <a:endParaRPr lang="en-US" dirty="0"/>
          </a:p>
          <a:p>
            <a:pPr marL="0" indent="0">
              <a:buNone/>
            </a:pPr>
            <a:endParaRPr lang="en-US" dirty="0"/>
          </a:p>
        </p:txBody>
      </p:sp>
    </p:spTree>
    <p:extLst>
      <p:ext uri="{BB962C8B-B14F-4D97-AF65-F5344CB8AC3E}">
        <p14:creationId xmlns:p14="http://schemas.microsoft.com/office/powerpoint/2010/main" val="258538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27597-E2D5-D6F3-3249-06C9089A93F5}"/>
              </a:ext>
            </a:extLst>
          </p:cNvPr>
          <p:cNvSpPr>
            <a:spLocks noGrp="1"/>
          </p:cNvSpPr>
          <p:nvPr>
            <p:ph type="title"/>
          </p:nvPr>
        </p:nvSpPr>
        <p:spPr/>
        <p:txBody>
          <a:bodyPr/>
          <a:lstStyle/>
          <a:p>
            <a:r>
              <a:rPr lang="en-US" dirty="0"/>
              <a:t>Test Questions</a:t>
            </a:r>
          </a:p>
        </p:txBody>
      </p:sp>
      <p:sp>
        <p:nvSpPr>
          <p:cNvPr id="3" name="Content Placeholder 2">
            <a:extLst>
              <a:ext uri="{FF2B5EF4-FFF2-40B4-BE49-F238E27FC236}">
                <a16:creationId xmlns:a16="http://schemas.microsoft.com/office/drawing/2014/main" id="{824DDF0B-49D9-15C6-0142-0D77F03189D8}"/>
              </a:ext>
            </a:extLst>
          </p:cNvPr>
          <p:cNvSpPr>
            <a:spLocks noGrp="1"/>
          </p:cNvSpPr>
          <p:nvPr>
            <p:ph idx="1"/>
          </p:nvPr>
        </p:nvSpPr>
        <p:spPr/>
        <p:txBody>
          <a:bodyPr/>
          <a:lstStyle/>
          <a:p>
            <a:pPr marL="457200" indent="-457200">
              <a:buFont typeface="+mj-lt"/>
              <a:buAutoNum type="arabicPeriod"/>
            </a:pPr>
            <a:r>
              <a:rPr lang="en-US" dirty="0"/>
              <a:t>(Open-ended) What qualities are desirable in an ideal maze? Should it have few long branching paths or many shorter branching paths?</a:t>
            </a:r>
          </a:p>
          <a:p>
            <a:pPr marL="457200" indent="-457200">
              <a:buFont typeface="+mj-lt"/>
              <a:buAutoNum type="arabicPeriod"/>
            </a:pPr>
            <a:r>
              <a:rPr lang="en-US" dirty="0"/>
              <a:t>Which maze generation algorithm creates an unbiased maze?</a:t>
            </a:r>
          </a:p>
          <a:p>
            <a:pPr marL="457200" indent="-457200">
              <a:buFont typeface="+mj-lt"/>
              <a:buAutoNum type="arabicPeriod"/>
            </a:pPr>
            <a:r>
              <a:rPr lang="en-US" dirty="0"/>
              <a:t>What is a solving approach that is highly parallelizable?</a:t>
            </a:r>
          </a:p>
          <a:p>
            <a:pPr marL="457200" indent="-457200">
              <a:buFont typeface="+mj-lt"/>
              <a:buAutoNum type="arabicPeriod"/>
            </a:pPr>
            <a:r>
              <a:rPr lang="en-US" dirty="0"/>
              <a:t>(Optional) Any feedback on the presentation would be appreciated?</a:t>
            </a:r>
          </a:p>
        </p:txBody>
      </p:sp>
    </p:spTree>
    <p:extLst>
      <p:ext uri="{BB962C8B-B14F-4D97-AF65-F5344CB8AC3E}">
        <p14:creationId xmlns:p14="http://schemas.microsoft.com/office/powerpoint/2010/main" val="2085017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748BA-DD8C-70EC-3657-3E283CD436F3}"/>
              </a:ext>
            </a:extLst>
          </p:cNvPr>
          <p:cNvSpPr>
            <a:spLocks noGrp="1"/>
          </p:cNvSpPr>
          <p:nvPr>
            <p:ph type="title"/>
          </p:nvPr>
        </p:nvSpPr>
        <p:spPr/>
        <p:txBody>
          <a:bodyPr/>
          <a:lstStyle/>
          <a:p>
            <a:r>
              <a:rPr lang="en-US" dirty="0"/>
              <a:t>About me</a:t>
            </a:r>
          </a:p>
        </p:txBody>
      </p:sp>
      <p:pic>
        <p:nvPicPr>
          <p:cNvPr id="6" name="Content Placeholder 5" descr="A group of people in graduation gowns posing for the camera&#10;&#10;Description automatically generated">
            <a:extLst>
              <a:ext uri="{FF2B5EF4-FFF2-40B4-BE49-F238E27FC236}">
                <a16:creationId xmlns:a16="http://schemas.microsoft.com/office/drawing/2014/main" id="{2F1A837B-D133-0D59-3CDF-CE3D0146E378}"/>
              </a:ext>
            </a:extLst>
          </p:cNvPr>
          <p:cNvPicPr>
            <a:picLocks noGrp="1" noChangeAspect="1"/>
          </p:cNvPicPr>
          <p:nvPr>
            <p:ph idx="1"/>
          </p:nvPr>
        </p:nvPicPr>
        <p:blipFill>
          <a:blip r:embed="rId3"/>
          <a:stretch>
            <a:fillRect/>
          </a:stretch>
        </p:blipFill>
        <p:spPr>
          <a:xfrm>
            <a:off x="5961856" y="822325"/>
            <a:ext cx="5184775" cy="5184775"/>
          </a:xfrm>
        </p:spPr>
      </p:pic>
      <p:sp>
        <p:nvSpPr>
          <p:cNvPr id="4" name="Text Placeholder 3">
            <a:extLst>
              <a:ext uri="{FF2B5EF4-FFF2-40B4-BE49-F238E27FC236}">
                <a16:creationId xmlns:a16="http://schemas.microsoft.com/office/drawing/2014/main" id="{90B8EB3E-0FC6-DFF5-AFDB-E9C5998EC1E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MS Candidate in Computer Science</a:t>
            </a:r>
          </a:p>
          <a:p>
            <a:pPr marL="285750" indent="-285750">
              <a:buFont typeface="Arial" panose="020B0604020202020204" pitchFamily="34" charset="0"/>
              <a:buChar char="•"/>
            </a:pPr>
            <a:r>
              <a:rPr lang="en-US" dirty="0"/>
              <a:t>BS in Computer Science Spring ‘22</a:t>
            </a:r>
          </a:p>
          <a:p>
            <a:pPr marL="285750" indent="-285750">
              <a:buFont typeface="Arial" panose="020B0604020202020204" pitchFamily="34" charset="0"/>
              <a:buChar char="•"/>
            </a:pPr>
            <a:r>
              <a:rPr lang="en-US" dirty="0"/>
              <a:t>Advisor: Dr. Plank</a:t>
            </a:r>
          </a:p>
          <a:p>
            <a:pPr marL="285750" indent="-285750">
              <a:buFont typeface="Arial" panose="020B0604020202020204" pitchFamily="34" charset="0"/>
              <a:buChar char="•"/>
            </a:pPr>
            <a:r>
              <a:rPr lang="en-US" dirty="0"/>
              <a:t>Employment: American Accessories Int’l</a:t>
            </a:r>
          </a:p>
        </p:txBody>
      </p:sp>
    </p:spTree>
    <p:extLst>
      <p:ext uri="{BB962C8B-B14F-4D97-AF65-F5344CB8AC3E}">
        <p14:creationId xmlns:p14="http://schemas.microsoft.com/office/powerpoint/2010/main" val="238820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42E59668-3C21-4C75-9F1D-FC8FC2F32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35" name="Oval 5">
            <a:extLst>
              <a:ext uri="{FF2B5EF4-FFF2-40B4-BE49-F238E27FC236}">
                <a16:creationId xmlns:a16="http://schemas.microsoft.com/office/drawing/2014/main" id="{52A002CF-6EAF-497D-9B9B-EF9F445184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37" name="Straight Connector 1036">
            <a:extLst>
              <a:ext uri="{FF2B5EF4-FFF2-40B4-BE49-F238E27FC236}">
                <a16:creationId xmlns:a16="http://schemas.microsoft.com/office/drawing/2014/main" id="{BF631B04-CB79-4ABB-B631-511E05B2509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478DEE1-2AB9-AE91-3E13-2F422BAF733B}"/>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z="5000" spc="200"/>
              <a:t>About Me</a:t>
            </a:r>
          </a:p>
        </p:txBody>
      </p:sp>
      <p:sp>
        <p:nvSpPr>
          <p:cNvPr id="4" name="Text Placeholder 3">
            <a:extLst>
              <a:ext uri="{FF2B5EF4-FFF2-40B4-BE49-F238E27FC236}">
                <a16:creationId xmlns:a16="http://schemas.microsoft.com/office/drawing/2014/main" id="{7C96285B-9D7E-FD86-7A14-E71AD7DF1AD5}"/>
              </a:ext>
            </a:extLst>
          </p:cNvPr>
          <p:cNvSpPr>
            <a:spLocks noGrp="1"/>
          </p:cNvSpPr>
          <p:nvPr>
            <p:ph type="body" sz="half" idx="2"/>
          </p:nvPr>
        </p:nvSpPr>
        <p:spPr>
          <a:xfrm>
            <a:off x="8610600" y="4960137"/>
            <a:ext cx="3200400" cy="1463040"/>
          </a:xfrm>
        </p:spPr>
        <p:txBody>
          <a:bodyPr vert="horz" lIns="91440" tIns="45720" rIns="91440" bIns="45720" rtlCol="0" anchor="ctr">
            <a:normAutofit/>
          </a:bodyPr>
          <a:lstStyle/>
          <a:p>
            <a:pPr>
              <a:lnSpc>
                <a:spcPct val="100000"/>
              </a:lnSpc>
              <a:spcBef>
                <a:spcPts val="0"/>
              </a:spcBef>
            </a:pPr>
            <a:r>
              <a:rPr lang="en-US" sz="1800">
                <a:solidFill>
                  <a:schemeClr val="tx1">
                    <a:lumMod val="95000"/>
                    <a:lumOff val="5000"/>
                  </a:schemeClr>
                </a:solidFill>
              </a:rPr>
              <a:t>Hometown: St. Charles, MO</a:t>
            </a:r>
          </a:p>
        </p:txBody>
      </p:sp>
      <p:sp useBgFill="1">
        <p:nvSpPr>
          <p:cNvPr id="1039" name="Rectangle 1038">
            <a:extLst>
              <a:ext uri="{FF2B5EF4-FFF2-40B4-BE49-F238E27FC236}">
                <a16:creationId xmlns:a16="http://schemas.microsoft.com/office/drawing/2014/main" id="{B4D20C7D-EEBD-41A2-BD27-A76D41791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F80B7E5-F5C5-1AEF-4832-2697F6391238}"/>
              </a:ext>
            </a:extLst>
          </p:cNvPr>
          <p:cNvPicPr>
            <a:picLocks noChangeAspect="1"/>
          </p:cNvPicPr>
          <p:nvPr/>
        </p:nvPicPr>
        <p:blipFill rotWithShape="1">
          <a:blip r:embed="rId3"/>
          <a:srcRect l="3575" t="17589" r="7913" b="11800"/>
          <a:stretch/>
        </p:blipFill>
        <p:spPr>
          <a:xfrm>
            <a:off x="-3" y="0"/>
            <a:ext cx="7930855" cy="3906982"/>
          </a:xfrm>
          <a:prstGeom prst="rect">
            <a:avLst/>
          </a:prstGeom>
        </p:spPr>
      </p:pic>
      <p:pic>
        <p:nvPicPr>
          <p:cNvPr id="5" name="Content Placeholder 4">
            <a:extLst>
              <a:ext uri="{FF2B5EF4-FFF2-40B4-BE49-F238E27FC236}">
                <a16:creationId xmlns:a16="http://schemas.microsoft.com/office/drawing/2014/main" id="{4273155B-F342-8C9E-F700-44E9BCF0599D}"/>
              </a:ext>
            </a:extLst>
          </p:cNvPr>
          <p:cNvPicPr>
            <a:picLocks noGrp="1" noChangeAspect="1"/>
          </p:cNvPicPr>
          <p:nvPr>
            <p:ph idx="1"/>
          </p:nvPr>
        </p:nvPicPr>
        <p:blipFill rotWithShape="1">
          <a:blip r:embed="rId4"/>
          <a:srcRect l="22852" t="17828" r="25755" b="6415"/>
          <a:stretch/>
        </p:blipFill>
        <p:spPr>
          <a:xfrm>
            <a:off x="7899784" y="0"/>
            <a:ext cx="4292215" cy="3906981"/>
          </a:xfrm>
          <a:prstGeom prst="rect">
            <a:avLst/>
          </a:prstGeom>
        </p:spPr>
      </p:pic>
      <p:pic>
        <p:nvPicPr>
          <p:cNvPr id="1030" name="Picture 6">
            <a:extLst>
              <a:ext uri="{FF2B5EF4-FFF2-40B4-BE49-F238E27FC236}">
                <a16:creationId xmlns:a16="http://schemas.microsoft.com/office/drawing/2014/main" id="{BE018E53-1063-5F29-3098-00E0EDD39D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273" y="3906981"/>
            <a:ext cx="4433455" cy="29538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5D7B6780-5FCD-F24A-B532-FE5B0D605A0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36016" y="2821654"/>
            <a:ext cx="2170656" cy="2170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026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41510-DF05-61A5-7AE2-B994EECC8CD0}"/>
              </a:ext>
            </a:extLst>
          </p:cNvPr>
          <p:cNvSpPr>
            <a:spLocks noGrp="1"/>
          </p:cNvSpPr>
          <p:nvPr>
            <p:ph type="title"/>
          </p:nvPr>
        </p:nvSpPr>
        <p:spPr/>
        <p:txBody>
          <a:bodyPr/>
          <a:lstStyle/>
          <a:p>
            <a:r>
              <a:rPr lang="en-US" dirty="0"/>
              <a:t>About Me</a:t>
            </a:r>
          </a:p>
        </p:txBody>
      </p:sp>
      <p:pic>
        <p:nvPicPr>
          <p:cNvPr id="4" name="Picture 3" descr="A dog lying on a couch&#10;&#10;Description automatically generated with low confidence">
            <a:extLst>
              <a:ext uri="{FF2B5EF4-FFF2-40B4-BE49-F238E27FC236}">
                <a16:creationId xmlns:a16="http://schemas.microsoft.com/office/drawing/2014/main" id="{20DED5A2-7A4B-057F-2ECD-8D1E90544E68}"/>
              </a:ext>
            </a:extLst>
          </p:cNvPr>
          <p:cNvPicPr>
            <a:picLocks noChangeAspect="1"/>
          </p:cNvPicPr>
          <p:nvPr/>
        </p:nvPicPr>
        <p:blipFill>
          <a:blip r:embed="rId3"/>
          <a:stretch>
            <a:fillRect/>
          </a:stretch>
        </p:blipFill>
        <p:spPr>
          <a:xfrm>
            <a:off x="2511338" y="3366932"/>
            <a:ext cx="2655733" cy="3536373"/>
          </a:xfrm>
          <a:prstGeom prst="rect">
            <a:avLst/>
          </a:prstGeom>
        </p:spPr>
      </p:pic>
      <p:pic>
        <p:nvPicPr>
          <p:cNvPr id="6" name="Picture 5" descr="A group of dogs in a cage&#10;&#10;Description automatically generated with medium confidence">
            <a:extLst>
              <a:ext uri="{FF2B5EF4-FFF2-40B4-BE49-F238E27FC236}">
                <a16:creationId xmlns:a16="http://schemas.microsoft.com/office/drawing/2014/main" id="{ED620C7C-444D-6732-5DBB-39B2DB973B84}"/>
              </a:ext>
            </a:extLst>
          </p:cNvPr>
          <p:cNvPicPr>
            <a:picLocks noChangeAspect="1"/>
          </p:cNvPicPr>
          <p:nvPr/>
        </p:nvPicPr>
        <p:blipFill>
          <a:blip r:embed="rId4"/>
          <a:stretch>
            <a:fillRect/>
          </a:stretch>
        </p:blipFill>
        <p:spPr>
          <a:xfrm>
            <a:off x="0" y="3376143"/>
            <a:ext cx="2511339" cy="3481857"/>
          </a:xfrm>
          <a:prstGeom prst="rect">
            <a:avLst/>
          </a:prstGeom>
        </p:spPr>
      </p:pic>
      <p:pic>
        <p:nvPicPr>
          <p:cNvPr id="10" name="Picture 9" descr="A picture containing lit, decorated, night&#10;&#10;Description automatically generated">
            <a:extLst>
              <a:ext uri="{FF2B5EF4-FFF2-40B4-BE49-F238E27FC236}">
                <a16:creationId xmlns:a16="http://schemas.microsoft.com/office/drawing/2014/main" id="{15A009FA-CF9A-B8B0-E1AF-87D37AB6EC93}"/>
              </a:ext>
            </a:extLst>
          </p:cNvPr>
          <p:cNvPicPr>
            <a:picLocks noChangeAspect="1"/>
          </p:cNvPicPr>
          <p:nvPr/>
        </p:nvPicPr>
        <p:blipFill rotWithShape="1">
          <a:blip r:embed="rId5"/>
          <a:srcRect t="48092"/>
          <a:stretch/>
        </p:blipFill>
        <p:spPr>
          <a:xfrm>
            <a:off x="7071481" y="0"/>
            <a:ext cx="5120519" cy="3321627"/>
          </a:xfrm>
          <a:prstGeom prst="rect">
            <a:avLst/>
          </a:prstGeom>
        </p:spPr>
      </p:pic>
      <p:pic>
        <p:nvPicPr>
          <p:cNvPr id="12" name="Picture 11" descr="A person wearing a yellow jersey and holding up the hands&#10;&#10;Description automatically generated with low confidence">
            <a:extLst>
              <a:ext uri="{FF2B5EF4-FFF2-40B4-BE49-F238E27FC236}">
                <a16:creationId xmlns:a16="http://schemas.microsoft.com/office/drawing/2014/main" id="{087265AF-3355-830D-680F-9CF2B57C2EE5}"/>
              </a:ext>
            </a:extLst>
          </p:cNvPr>
          <p:cNvPicPr>
            <a:picLocks noChangeAspect="1"/>
          </p:cNvPicPr>
          <p:nvPr/>
        </p:nvPicPr>
        <p:blipFill rotWithShape="1">
          <a:blip r:embed="rId6"/>
          <a:srcRect l="-3956" t="-1" r="1" b="18837"/>
          <a:stretch/>
        </p:blipFill>
        <p:spPr>
          <a:xfrm>
            <a:off x="8489373" y="3295233"/>
            <a:ext cx="3651522" cy="3562769"/>
          </a:xfrm>
          <a:prstGeom prst="rect">
            <a:avLst/>
          </a:prstGeom>
        </p:spPr>
      </p:pic>
      <p:cxnSp>
        <p:nvCxnSpPr>
          <p:cNvPr id="14" name="Straight Arrow Connector 13">
            <a:extLst>
              <a:ext uri="{FF2B5EF4-FFF2-40B4-BE49-F238E27FC236}">
                <a16:creationId xmlns:a16="http://schemas.microsoft.com/office/drawing/2014/main" id="{EECAD62E-2590-B73E-5019-E8D8B10F0C1D}"/>
              </a:ext>
            </a:extLst>
          </p:cNvPr>
          <p:cNvCxnSpPr>
            <a:cxnSpLocks/>
          </p:cNvCxnSpPr>
          <p:nvPr/>
        </p:nvCxnSpPr>
        <p:spPr>
          <a:xfrm>
            <a:off x="9414164" y="1984664"/>
            <a:ext cx="681642" cy="2611443"/>
          </a:xfrm>
          <a:prstGeom prst="straightConnector1">
            <a:avLst/>
          </a:prstGeom>
          <a:ln w="34925">
            <a:solidFill>
              <a:srgbClr val="FFC000"/>
            </a:solidFill>
            <a:tailEnd type="triangle"/>
          </a:ln>
        </p:spPr>
        <p:style>
          <a:lnRef idx="1">
            <a:schemeClr val="accent2"/>
          </a:lnRef>
          <a:fillRef idx="0">
            <a:schemeClr val="accent2"/>
          </a:fillRef>
          <a:effectRef idx="0">
            <a:schemeClr val="accent2"/>
          </a:effectRef>
          <a:fontRef idx="minor">
            <a:schemeClr val="tx1"/>
          </a:fontRef>
        </p:style>
      </p:cxnSp>
      <p:pic>
        <p:nvPicPr>
          <p:cNvPr id="2050" name="Picture 2">
            <a:extLst>
              <a:ext uri="{FF2B5EF4-FFF2-40B4-BE49-F238E27FC236}">
                <a16:creationId xmlns:a16="http://schemas.microsoft.com/office/drawing/2014/main" id="{064EFBFD-F24D-3632-450D-FC6AAFF750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09271" y="155448"/>
            <a:ext cx="2414410" cy="192938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4DD83CF-BF5C-0DF0-DA1F-2C2F18BB7F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95814" y="660256"/>
            <a:ext cx="2655734" cy="253318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A person and person taking a selfie&#10;&#10;Description automatically generated with medium confidence">
            <a:extLst>
              <a:ext uri="{FF2B5EF4-FFF2-40B4-BE49-F238E27FC236}">
                <a16:creationId xmlns:a16="http://schemas.microsoft.com/office/drawing/2014/main" id="{1EC548DB-8505-8001-1F56-73E2BEE6BE6D}"/>
              </a:ext>
            </a:extLst>
          </p:cNvPr>
          <p:cNvPicPr>
            <a:picLocks noChangeAspect="1"/>
          </p:cNvPicPr>
          <p:nvPr/>
        </p:nvPicPr>
        <p:blipFill>
          <a:blip r:embed="rId9"/>
          <a:stretch>
            <a:fillRect/>
          </a:stretch>
        </p:blipFill>
        <p:spPr>
          <a:xfrm>
            <a:off x="5167071" y="3348884"/>
            <a:ext cx="2525017" cy="3536373"/>
          </a:xfrm>
          <a:prstGeom prst="rect">
            <a:avLst/>
          </a:prstGeom>
        </p:spPr>
      </p:pic>
    </p:spTree>
    <p:extLst>
      <p:ext uri="{BB962C8B-B14F-4D97-AF65-F5344CB8AC3E}">
        <p14:creationId xmlns:p14="http://schemas.microsoft.com/office/powerpoint/2010/main" val="3120053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27597-E2D5-D6F3-3249-06C9089A93F5}"/>
              </a:ext>
            </a:extLst>
          </p:cNvPr>
          <p:cNvSpPr>
            <a:spLocks noGrp="1"/>
          </p:cNvSpPr>
          <p:nvPr>
            <p:ph type="title"/>
          </p:nvPr>
        </p:nvSpPr>
        <p:spPr/>
        <p:txBody>
          <a:bodyPr/>
          <a:lstStyle/>
          <a:p>
            <a:r>
              <a:rPr lang="en-US" dirty="0"/>
              <a:t>Test Questions</a:t>
            </a:r>
          </a:p>
        </p:txBody>
      </p:sp>
      <p:sp>
        <p:nvSpPr>
          <p:cNvPr id="3" name="Content Placeholder 2">
            <a:extLst>
              <a:ext uri="{FF2B5EF4-FFF2-40B4-BE49-F238E27FC236}">
                <a16:creationId xmlns:a16="http://schemas.microsoft.com/office/drawing/2014/main" id="{824DDF0B-49D9-15C6-0142-0D77F03189D8}"/>
              </a:ext>
            </a:extLst>
          </p:cNvPr>
          <p:cNvSpPr>
            <a:spLocks noGrp="1"/>
          </p:cNvSpPr>
          <p:nvPr>
            <p:ph idx="1"/>
          </p:nvPr>
        </p:nvSpPr>
        <p:spPr/>
        <p:txBody>
          <a:bodyPr/>
          <a:lstStyle/>
          <a:p>
            <a:pPr marL="457200" indent="-457200">
              <a:buFont typeface="+mj-lt"/>
              <a:buAutoNum type="arabicPeriod"/>
            </a:pPr>
            <a:r>
              <a:rPr lang="en-US" dirty="0"/>
              <a:t>(Open-ended) What qualities are desirable in an ideal maze? Should it have few long branching paths or many shorter branching paths?</a:t>
            </a:r>
          </a:p>
          <a:p>
            <a:pPr marL="457200" indent="-457200">
              <a:buFont typeface="+mj-lt"/>
              <a:buAutoNum type="arabicPeriod"/>
            </a:pPr>
            <a:r>
              <a:rPr lang="en-US" dirty="0"/>
              <a:t>Which maze generation algorithm creates an unbiased maze?</a:t>
            </a:r>
          </a:p>
          <a:p>
            <a:pPr marL="457200" indent="-457200">
              <a:buFont typeface="+mj-lt"/>
              <a:buAutoNum type="arabicPeriod"/>
            </a:pPr>
            <a:r>
              <a:rPr lang="en-US" dirty="0"/>
              <a:t>What is a solving approach that is highly parallelizable?</a:t>
            </a:r>
          </a:p>
          <a:p>
            <a:pPr marL="457200" indent="-457200">
              <a:buFont typeface="+mj-lt"/>
              <a:buAutoNum type="arabicPeriod"/>
            </a:pPr>
            <a:r>
              <a:rPr lang="en-US" dirty="0"/>
              <a:t>(Optional) Any feedback on the presentation would be appreciated?</a:t>
            </a:r>
          </a:p>
        </p:txBody>
      </p:sp>
    </p:spTree>
    <p:extLst>
      <p:ext uri="{BB962C8B-B14F-4D97-AF65-F5344CB8AC3E}">
        <p14:creationId xmlns:p14="http://schemas.microsoft.com/office/powerpoint/2010/main" val="267367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7D89C-D4D5-B22B-6D00-B608997BE8CD}"/>
              </a:ext>
            </a:extLst>
          </p:cNvPr>
          <p:cNvSpPr>
            <a:spLocks noGrp="1"/>
          </p:cNvSpPr>
          <p:nvPr>
            <p:ph type="title"/>
          </p:nvPr>
        </p:nvSpPr>
        <p:spPr/>
        <p:txBody>
          <a:bodyPr/>
          <a:lstStyle/>
          <a:p>
            <a:r>
              <a:rPr lang="en-US" dirty="0"/>
              <a:t>Agenda</a:t>
            </a:r>
          </a:p>
        </p:txBody>
      </p:sp>
      <p:pic>
        <p:nvPicPr>
          <p:cNvPr id="6" name="Content Placeholder 5">
            <a:extLst>
              <a:ext uri="{FF2B5EF4-FFF2-40B4-BE49-F238E27FC236}">
                <a16:creationId xmlns:a16="http://schemas.microsoft.com/office/drawing/2014/main" id="{1EFBD42C-1D1D-6620-11E8-6D810B1E85AC}"/>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5643283" y="1546853"/>
            <a:ext cx="5678488" cy="3764294"/>
          </a:xfrm>
        </p:spPr>
      </p:pic>
      <p:sp>
        <p:nvSpPr>
          <p:cNvPr id="4" name="Text Placeholder 3">
            <a:extLst>
              <a:ext uri="{FF2B5EF4-FFF2-40B4-BE49-F238E27FC236}">
                <a16:creationId xmlns:a16="http://schemas.microsoft.com/office/drawing/2014/main" id="{7341A8D1-D396-57DA-1264-97410A4B06A3}"/>
              </a:ext>
            </a:extLst>
          </p:cNvPr>
          <p:cNvSpPr>
            <a:spLocks noGrp="1"/>
          </p:cNvSpPr>
          <p:nvPr>
            <p:ph type="body" sz="half" idx="2"/>
          </p:nvPr>
        </p:nvSpPr>
        <p:spPr/>
        <p:txBody>
          <a:bodyPr/>
          <a:lstStyle/>
          <a:p>
            <a:pPr marL="285750" indent="-285750">
              <a:buFont typeface="Arial" panose="020B0604020202020204" pitchFamily="34" charset="0"/>
              <a:buChar char="•"/>
            </a:pPr>
            <a:r>
              <a:rPr lang="en-US" sz="1800" dirty="0"/>
              <a:t>History</a:t>
            </a:r>
          </a:p>
          <a:p>
            <a:pPr marL="285750" indent="-285750">
              <a:buFont typeface="Arial" panose="020B0604020202020204" pitchFamily="34" charset="0"/>
              <a:buChar char="•"/>
            </a:pPr>
            <a:r>
              <a:rPr lang="en-US" sz="1800" dirty="0"/>
              <a:t>Maze Generation Algorithms</a:t>
            </a:r>
          </a:p>
          <a:p>
            <a:pPr marL="285750" indent="-285750">
              <a:buFont typeface="Arial" panose="020B0604020202020204" pitchFamily="34" charset="0"/>
              <a:buChar char="•"/>
            </a:pPr>
            <a:r>
              <a:rPr lang="en-US" sz="1800" dirty="0"/>
              <a:t>Maze Solving Algorithms</a:t>
            </a:r>
          </a:p>
          <a:p>
            <a:pPr marL="285750" indent="-285750">
              <a:buFont typeface="Arial" panose="020B0604020202020204" pitchFamily="34" charset="0"/>
              <a:buChar char="•"/>
            </a:pPr>
            <a:r>
              <a:rPr lang="en-US" sz="1800" dirty="0"/>
              <a:t>Applications</a:t>
            </a:r>
          </a:p>
          <a:p>
            <a:pPr marL="285750" indent="-285750">
              <a:buFont typeface="Arial" panose="020B0604020202020204" pitchFamily="34" charset="0"/>
              <a:buChar char="•"/>
            </a:pPr>
            <a:r>
              <a:rPr lang="en-US" sz="1800" dirty="0"/>
              <a:t>Implementation</a:t>
            </a:r>
          </a:p>
          <a:p>
            <a:pPr marL="285750" indent="-285750">
              <a:buFont typeface="Arial" panose="020B0604020202020204" pitchFamily="34" charset="0"/>
              <a:buChar char="•"/>
            </a:pPr>
            <a:r>
              <a:rPr lang="en-US" sz="1800" dirty="0"/>
              <a:t>Open issues</a:t>
            </a:r>
          </a:p>
          <a:p>
            <a:pPr marL="285750" indent="-285750">
              <a:buFont typeface="Arial" panose="020B0604020202020204" pitchFamily="34" charset="0"/>
              <a:buChar char="•"/>
            </a:pPr>
            <a:r>
              <a:rPr lang="en-US" sz="1800" dirty="0"/>
              <a:t>References</a:t>
            </a:r>
          </a:p>
          <a:p>
            <a:pPr marL="285750" indent="-285750">
              <a:buFont typeface="Arial" panose="020B0604020202020204" pitchFamily="34" charset="0"/>
              <a:buChar char="•"/>
            </a:pPr>
            <a:r>
              <a:rPr lang="en-US" sz="1800" dirty="0"/>
              <a:t>Discussion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74946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5584B-7C50-B3A3-3F8E-654F5035696F}"/>
              </a:ext>
            </a:extLst>
          </p:cNvPr>
          <p:cNvSpPr>
            <a:spLocks noGrp="1"/>
          </p:cNvSpPr>
          <p:nvPr>
            <p:ph type="title"/>
          </p:nvPr>
        </p:nvSpPr>
        <p:spPr/>
        <p:txBody>
          <a:bodyPr/>
          <a:lstStyle/>
          <a:p>
            <a:r>
              <a:rPr lang="en-US" dirty="0"/>
              <a:t>History</a:t>
            </a:r>
          </a:p>
        </p:txBody>
      </p:sp>
      <p:sp>
        <p:nvSpPr>
          <p:cNvPr id="4" name="Content Placeholder 3">
            <a:extLst>
              <a:ext uri="{FF2B5EF4-FFF2-40B4-BE49-F238E27FC236}">
                <a16:creationId xmlns:a16="http://schemas.microsoft.com/office/drawing/2014/main" id="{9103E273-F988-9D91-EF69-377376747A39}"/>
              </a:ext>
            </a:extLst>
          </p:cNvPr>
          <p:cNvSpPr>
            <a:spLocks noGrp="1"/>
          </p:cNvSpPr>
          <p:nvPr>
            <p:ph sz="half" idx="2"/>
          </p:nvPr>
        </p:nvSpPr>
        <p:spPr/>
        <p:txBody>
          <a:bodyPr/>
          <a:lstStyle/>
          <a:p>
            <a:endParaRPr lang="en-US"/>
          </a:p>
        </p:txBody>
      </p:sp>
      <p:sp>
        <p:nvSpPr>
          <p:cNvPr id="8" name="Content Placeholder 7">
            <a:extLst>
              <a:ext uri="{FF2B5EF4-FFF2-40B4-BE49-F238E27FC236}">
                <a16:creationId xmlns:a16="http://schemas.microsoft.com/office/drawing/2014/main" id="{EB66E870-7F27-D19F-C7D6-1D6A85BB5CC6}"/>
              </a:ext>
            </a:extLst>
          </p:cNvPr>
          <p:cNvSpPr>
            <a:spLocks noGrp="1"/>
          </p:cNvSpPr>
          <p:nvPr>
            <p:ph sz="half" idx="1"/>
          </p:nvPr>
        </p:nvSpPr>
        <p:spPr/>
        <p:txBody>
          <a:bodyPr/>
          <a:lstStyle/>
          <a:p>
            <a:endParaRPr lang="en-US"/>
          </a:p>
        </p:txBody>
      </p:sp>
    </p:spTree>
    <p:extLst>
      <p:ext uri="{BB962C8B-B14F-4D97-AF65-F5344CB8AC3E}">
        <p14:creationId xmlns:p14="http://schemas.microsoft.com/office/powerpoint/2010/main" val="1560016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hape&#10;&#10;Description automatically generated">
            <a:extLst>
              <a:ext uri="{FF2B5EF4-FFF2-40B4-BE49-F238E27FC236}">
                <a16:creationId xmlns:a16="http://schemas.microsoft.com/office/drawing/2014/main" id="{B902C6DC-C530-2EB3-523F-9BC3BBC0CEBA}"/>
              </a:ext>
            </a:extLst>
          </p:cNvPr>
          <p:cNvPicPr>
            <a:picLocks noGrp="1" noChangeAspect="1"/>
          </p:cNvPicPr>
          <p:nvPr>
            <p:ph sz="half" idx="2"/>
          </p:nvPr>
        </p:nvPicPr>
        <p:blipFill>
          <a:blip r:embed="rId3"/>
          <a:stretch>
            <a:fillRect/>
          </a:stretch>
        </p:blipFill>
        <p:spPr>
          <a:xfrm>
            <a:off x="5109369" y="1783080"/>
            <a:ext cx="6705600" cy="5029200"/>
          </a:xfrm>
        </p:spPr>
      </p:pic>
      <p:sp>
        <p:nvSpPr>
          <p:cNvPr id="2" name="Title 1">
            <a:extLst>
              <a:ext uri="{FF2B5EF4-FFF2-40B4-BE49-F238E27FC236}">
                <a16:creationId xmlns:a16="http://schemas.microsoft.com/office/drawing/2014/main" id="{F55679F1-1DE8-0CD3-C40D-75FDF0528F5E}"/>
              </a:ext>
            </a:extLst>
          </p:cNvPr>
          <p:cNvSpPr>
            <a:spLocks noGrp="1"/>
          </p:cNvSpPr>
          <p:nvPr>
            <p:ph type="title"/>
          </p:nvPr>
        </p:nvSpPr>
        <p:spPr/>
        <p:txBody>
          <a:bodyPr/>
          <a:lstStyle/>
          <a:p>
            <a:r>
              <a:rPr lang="en-US" dirty="0"/>
              <a:t>Generation: Randomized DFS</a:t>
            </a:r>
          </a:p>
        </p:txBody>
      </p:sp>
      <p:sp>
        <p:nvSpPr>
          <p:cNvPr id="3" name="Content Placeholder 2">
            <a:extLst>
              <a:ext uri="{FF2B5EF4-FFF2-40B4-BE49-F238E27FC236}">
                <a16:creationId xmlns:a16="http://schemas.microsoft.com/office/drawing/2014/main" id="{35651EEC-467B-CD0E-F9AF-962B31A99E96}"/>
              </a:ext>
            </a:extLst>
          </p:cNvPr>
          <p:cNvSpPr>
            <a:spLocks noGrp="1"/>
          </p:cNvSpPr>
          <p:nvPr>
            <p:ph sz="half" idx="1"/>
          </p:nvPr>
        </p:nvSpPr>
        <p:spPr/>
        <p:txBody>
          <a:bodyPr>
            <a:normAutofit/>
          </a:bodyPr>
          <a:lstStyle/>
          <a:p>
            <a:r>
              <a:rPr lang="en-US" sz="2800" dirty="0"/>
              <a:t>Iterative DFS routine</a:t>
            </a:r>
          </a:p>
          <a:p>
            <a:pPr lvl="1"/>
            <a:r>
              <a:rPr lang="en-US" sz="2400" dirty="0"/>
              <a:t>Recursive works too, but recursive depth gets very deep</a:t>
            </a:r>
          </a:p>
          <a:p>
            <a:pPr lvl="1"/>
            <a:r>
              <a:rPr lang="en-US" sz="2400" dirty="0"/>
              <a:t>Algorithm begins backtracking when it has created a path in the maze which reaches a dead end</a:t>
            </a:r>
          </a:p>
          <a:p>
            <a:pPr lvl="1"/>
            <a:r>
              <a:rPr lang="en-US" sz="2400" dirty="0"/>
              <a:t>Bias</a:t>
            </a:r>
          </a:p>
          <a:p>
            <a:pPr lvl="2"/>
            <a:r>
              <a:rPr lang="en-US" sz="1800" dirty="0"/>
              <a:t>Creates mazes with few long, winding paths.</a:t>
            </a:r>
          </a:p>
        </p:txBody>
      </p:sp>
    </p:spTree>
    <p:extLst>
      <p:ext uri="{BB962C8B-B14F-4D97-AF65-F5344CB8AC3E}">
        <p14:creationId xmlns:p14="http://schemas.microsoft.com/office/powerpoint/2010/main" val="113954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picture containing shape&#10;&#10;Description automatically generated">
            <a:extLst>
              <a:ext uri="{FF2B5EF4-FFF2-40B4-BE49-F238E27FC236}">
                <a16:creationId xmlns:a16="http://schemas.microsoft.com/office/drawing/2014/main" id="{9BE33971-ED0B-FA15-5722-486EF3BBAD50}"/>
              </a:ext>
            </a:extLst>
          </p:cNvPr>
          <p:cNvPicPr>
            <a:picLocks noGrp="1" noChangeAspect="1"/>
          </p:cNvPicPr>
          <p:nvPr>
            <p:ph sz="half" idx="2"/>
          </p:nvPr>
        </p:nvPicPr>
        <p:blipFill rotWithShape="1">
          <a:blip r:embed="rId3"/>
          <a:srcRect b="12156"/>
          <a:stretch/>
        </p:blipFill>
        <p:spPr>
          <a:xfrm>
            <a:off x="4914900" y="1632150"/>
            <a:ext cx="7099300" cy="4677210"/>
          </a:xfrm>
        </p:spPr>
      </p:pic>
      <p:sp>
        <p:nvSpPr>
          <p:cNvPr id="2" name="Title 1">
            <a:extLst>
              <a:ext uri="{FF2B5EF4-FFF2-40B4-BE49-F238E27FC236}">
                <a16:creationId xmlns:a16="http://schemas.microsoft.com/office/drawing/2014/main" id="{563C1E3E-30DB-A904-C6BE-7CEF2957BB04}"/>
              </a:ext>
            </a:extLst>
          </p:cNvPr>
          <p:cNvSpPr>
            <a:spLocks noGrp="1"/>
          </p:cNvSpPr>
          <p:nvPr>
            <p:ph type="title"/>
          </p:nvPr>
        </p:nvSpPr>
        <p:spPr/>
        <p:txBody>
          <a:bodyPr/>
          <a:lstStyle/>
          <a:p>
            <a:r>
              <a:rPr lang="en-US" dirty="0"/>
              <a:t>Generation: Randomized Prim’s Algorithm</a:t>
            </a:r>
          </a:p>
        </p:txBody>
      </p:sp>
      <p:sp>
        <p:nvSpPr>
          <p:cNvPr id="3" name="Content Placeholder 2">
            <a:extLst>
              <a:ext uri="{FF2B5EF4-FFF2-40B4-BE49-F238E27FC236}">
                <a16:creationId xmlns:a16="http://schemas.microsoft.com/office/drawing/2014/main" id="{54B73D47-7045-E7FD-137B-84728ABAC5B7}"/>
              </a:ext>
            </a:extLst>
          </p:cNvPr>
          <p:cNvSpPr>
            <a:spLocks noGrp="1"/>
          </p:cNvSpPr>
          <p:nvPr>
            <p:ph sz="half" idx="1"/>
          </p:nvPr>
        </p:nvSpPr>
        <p:spPr/>
        <p:txBody>
          <a:bodyPr>
            <a:normAutofit/>
          </a:bodyPr>
          <a:lstStyle/>
          <a:p>
            <a:r>
              <a:rPr lang="en-US" sz="2800" dirty="0"/>
              <a:t>Modification to Prim’s algorithm</a:t>
            </a:r>
          </a:p>
          <a:p>
            <a:pPr lvl="1"/>
            <a:r>
              <a:rPr lang="en-US" sz="2400" dirty="0"/>
              <a:t>Edges don’t have weights</a:t>
            </a:r>
          </a:p>
          <a:p>
            <a:pPr lvl="1"/>
            <a:r>
              <a:rPr lang="en-US" sz="2400" dirty="0"/>
              <a:t>Select an edge at random</a:t>
            </a:r>
          </a:p>
          <a:p>
            <a:pPr lvl="2"/>
            <a:r>
              <a:rPr lang="en-US" sz="2000" dirty="0"/>
              <a:t>In normal prim’s, you select by weight</a:t>
            </a:r>
            <a:endParaRPr lang="en-US" sz="2400" dirty="0"/>
          </a:p>
          <a:p>
            <a:pPr lvl="1"/>
            <a:r>
              <a:rPr lang="en-US" sz="2400" dirty="0"/>
              <a:t>Prim’s works on “walls” aka edges</a:t>
            </a:r>
          </a:p>
          <a:p>
            <a:pPr lvl="1"/>
            <a:r>
              <a:rPr lang="en-US" sz="2400" dirty="0"/>
              <a:t>Bias</a:t>
            </a:r>
          </a:p>
          <a:p>
            <a:pPr lvl="2"/>
            <a:r>
              <a:rPr lang="en-US" sz="2000" dirty="0"/>
              <a:t>Biased toward creating many short passageways</a:t>
            </a:r>
          </a:p>
          <a:p>
            <a:pPr lvl="2"/>
            <a:r>
              <a:rPr lang="en-US" sz="2000" dirty="0"/>
              <a:t>High branching factor</a:t>
            </a:r>
          </a:p>
        </p:txBody>
      </p:sp>
    </p:spTree>
    <p:extLst>
      <p:ext uri="{BB962C8B-B14F-4D97-AF65-F5344CB8AC3E}">
        <p14:creationId xmlns:p14="http://schemas.microsoft.com/office/powerpoint/2010/main" val="26228635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1396</TotalTime>
  <Words>963</Words>
  <Application>Microsoft Macintosh PowerPoint</Application>
  <PresentationFormat>Widescreen</PresentationFormat>
  <Paragraphs>139</Paragraphs>
  <Slides>18</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Tw Cen MT</vt:lpstr>
      <vt:lpstr>Tw Cen MT Condensed</vt:lpstr>
      <vt:lpstr>Wingdings 3</vt:lpstr>
      <vt:lpstr>Integral</vt:lpstr>
      <vt:lpstr>Maze Generation and Solving</vt:lpstr>
      <vt:lpstr>About me</vt:lpstr>
      <vt:lpstr>About Me</vt:lpstr>
      <vt:lpstr>About Me</vt:lpstr>
      <vt:lpstr>Test Questions</vt:lpstr>
      <vt:lpstr>Agenda</vt:lpstr>
      <vt:lpstr>History</vt:lpstr>
      <vt:lpstr>Generation: Randomized DFS</vt:lpstr>
      <vt:lpstr>Generation: Randomized Prim’s Algorithm</vt:lpstr>
      <vt:lpstr>Generation: Wilson’s Algorithm</vt:lpstr>
      <vt:lpstr>Solving: Search Algorithms</vt:lpstr>
      <vt:lpstr>Solving: Trémaux's algorithm  </vt:lpstr>
      <vt:lpstr>SOLVING: Cellular Automata</vt:lpstr>
      <vt:lpstr>Applications</vt:lpstr>
      <vt:lpstr>Implementation details</vt:lpstr>
      <vt:lpstr>Results</vt:lpstr>
      <vt:lpstr>References</vt:lpstr>
      <vt:lpstr>Test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 Baumann</dc:creator>
  <cp:lastModifiedBy>Sam Baumann</cp:lastModifiedBy>
  <cp:revision>5</cp:revision>
  <dcterms:created xsi:type="dcterms:W3CDTF">2023-04-03T00:33:59Z</dcterms:created>
  <dcterms:modified xsi:type="dcterms:W3CDTF">2023-04-05T05:02:34Z</dcterms:modified>
</cp:coreProperties>
</file>

<file path=docProps/thumbnail.jpeg>
</file>